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-437" y="-8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11408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599" y="3635526"/>
            <a:ext cx="9440802" cy="692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arrett Grolemund…"/>
          <p:cNvSpPr txBox="1"/>
          <p:nvPr/>
        </p:nvSpPr>
        <p:spPr>
          <a:xfrm>
            <a:off x="9440582" y="10717554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October 2017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RStudio</a:t>
            </a:r>
          </a:p>
        </p:txBody>
      </p:sp>
      <p:sp>
        <p:nvSpPr>
          <p:cNvPr id="14" name="Master the Tidyverse"/>
          <p:cNvSpPr txBox="1"/>
          <p:nvPr/>
        </p:nvSpPr>
        <p:spPr>
          <a:xfrm>
            <a:off x="768389" y="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</a:t>
            </a:r>
            <a:r>
              <a:rPr b="0" dirty="0" err="1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Tidyverse</a:t>
            </a:r>
            <a:endParaRPr b="0" dirty="0"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reativecommons.org/licenses/by-sa/4.0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/>
              </a:defRPr>
            </a:lvl1pPr>
          </a:lstStyle>
          <a:p>
            <a:pPr>
              <a:defRPr u="none"/>
            </a:pPr>
            <a:r>
              <a:rPr u="sng">
                <a:hlinkClick r:id="rId1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9" name="df %&gt;%…"/>
          <p:cNvSpPr txBox="1"/>
          <p:nvPr/>
        </p:nvSpPr>
        <p:spPr>
          <a:xfrm>
            <a:off x="11164585" y="4172243"/>
            <a:ext cx="11317581" cy="4926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 %&gt;% 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filter(year == 2000) </a:t>
            </a:r>
            <a:r>
              <a:t>%&gt;%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select(-year) </a:t>
            </a:r>
            <a:r>
              <a:t>%&gt;%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mutate(rate = cases / pop) </a:t>
            </a:r>
            <a:r>
              <a:t>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summarise(avg = mean(rate))</a:t>
            </a:r>
          </a:p>
        </p:txBody>
      </p:sp>
      <p:graphicFrame>
        <p:nvGraphicFramePr>
          <p:cNvPr id="220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rate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0.00046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0.00017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graphicFrame>
        <p:nvGraphicFramePr>
          <p:cNvPr id="223" name="Table"/>
          <p:cNvGraphicFramePr/>
          <p:nvPr/>
        </p:nvGraphicFramePr>
        <p:xfrm>
          <a:off x="1345889" y="8595587"/>
          <a:ext cx="22225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avg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0.00025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4" name="Arrow"/>
          <p:cNvSpPr/>
          <p:nvPr/>
        </p:nvSpPr>
        <p:spPr>
          <a:xfrm rot="5400000">
            <a:off x="1938349" y="7580201"/>
            <a:ext cx="1037580" cy="692210"/>
          </a:xfrm>
          <a:prstGeom prst="rightArrow">
            <a:avLst>
              <a:gd name="adj1" fmla="val 50356"/>
              <a:gd name="adj2" fmla="val 61214"/>
            </a:avLst>
          </a:prstGeom>
          <a:solidFill>
            <a:srgbClr val="53585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27" name="Functions for specific types of data."/>
          <p:cNvSpPr txBox="1"/>
          <p:nvPr/>
        </p:nvSpPr>
        <p:spPr>
          <a:xfrm>
            <a:off x="4855140" y="3691773"/>
            <a:ext cx="14627927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specific types of data.</a:t>
            </a:r>
          </a:p>
        </p:txBody>
      </p:sp>
      <p:sp>
        <p:nvSpPr>
          <p:cNvPr id="228" name="Today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Today</a:t>
            </a:r>
          </a:p>
        </p:txBody>
      </p:sp>
      <p:pic>
        <p:nvPicPr>
          <p:cNvPr id="229" name="hms.png" descr="hm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72859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forcats.png" descr="forca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1047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tringr.png" descr="string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5140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lubridate.png" descr="lubridat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66953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trings"/>
          <p:cNvSpPr txBox="1"/>
          <p:nvPr/>
        </p:nvSpPr>
        <p:spPr>
          <a:xfrm>
            <a:off x="5357026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strings</a:t>
            </a:r>
          </a:p>
        </p:txBody>
      </p:sp>
      <p:sp>
        <p:nvSpPr>
          <p:cNvPr id="234" name="factors"/>
          <p:cNvSpPr txBox="1"/>
          <p:nvPr/>
        </p:nvSpPr>
        <p:spPr>
          <a:xfrm>
            <a:off x="9062932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factors</a:t>
            </a:r>
          </a:p>
        </p:txBody>
      </p:sp>
      <p:sp>
        <p:nvSpPr>
          <p:cNvPr id="235" name="dates"/>
          <p:cNvSpPr txBox="1"/>
          <p:nvPr/>
        </p:nvSpPr>
        <p:spPr>
          <a:xfrm>
            <a:off x="12768838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dates</a:t>
            </a:r>
          </a:p>
        </p:txBody>
      </p:sp>
      <p:sp>
        <p:nvSpPr>
          <p:cNvPr id="236" name="times"/>
          <p:cNvSpPr txBox="1"/>
          <p:nvPr/>
        </p:nvSpPr>
        <p:spPr>
          <a:xfrm>
            <a:off x="16474744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times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"/>
          <p:cNvGrpSpPr/>
          <p:nvPr/>
        </p:nvGrpSpPr>
        <p:grpSpPr>
          <a:xfrm>
            <a:off x="12559597" y="5185619"/>
            <a:ext cx="8254757" cy="7656932"/>
            <a:chOff x="0" y="0"/>
            <a:chExt cx="8254755" cy="7656930"/>
          </a:xfrm>
        </p:grpSpPr>
        <p:sp>
          <p:nvSpPr>
            <p:cNvPr id="238" name="Rectangle"/>
            <p:cNvSpPr/>
            <p:nvPr/>
          </p:nvSpPr>
          <p:spPr>
            <a:xfrm>
              <a:off x="0" y="0"/>
              <a:ext cx="8254756" cy="7656931"/>
            </a:xfrm>
            <a:prstGeom prst="rect">
              <a:avLst/>
            </a:prstGeom>
            <a:solidFill>
              <a:srgbClr val="A7C18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Call:…"/>
            <p:cNvSpPr txBox="1"/>
            <p:nvPr/>
          </p:nvSpPr>
          <p:spPr>
            <a:xfrm>
              <a:off x="164446" y="126284"/>
              <a:ext cx="7925864" cy="7404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Call: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lm(formula = lifeExp ~ year, data = gapminder)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Residuals: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    Min            1Q  Median          3Q       Max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-39.949  -9.651     1.697  10.335  22.158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Coefficients: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                             Estimate Std. Error t value   Pr(&gt;|t|)   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(Intercept) -585.65219   32.31396  -18.12   &lt;2e-16 ***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year                     0.32590      0.01632   19.96   &lt;2e-16 ***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---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Signif. codes:  0 ‘***’ 0.001 ‘**’ 0.01 ‘*’ 0.05 ‘.’ 0.1 ‘ ’ 1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Residual standard error: 11.63 on 1702 degrees of freedom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Multiple R-squared:  0.1898,	Adjusted R-squared:  0.1893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F-statistic: 398.6 on 1 and 1702 DF,  p-value: &lt; 2.2e-16</a:t>
              </a:r>
            </a:p>
          </p:txBody>
        </p:sp>
      </p:grpSp>
      <p:pic>
        <p:nvPicPr>
          <p:cNvPr id="24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Non-Tidy R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Non-Tidy R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3569646" y="5185619"/>
            <a:ext cx="6629385" cy="6786419"/>
            <a:chOff x="0" y="0"/>
            <a:chExt cx="6629384" cy="6786417"/>
          </a:xfrm>
        </p:grpSpPr>
        <p:sp>
          <p:nvSpPr>
            <p:cNvPr id="243" name="Rectangle"/>
            <p:cNvSpPr/>
            <p:nvPr/>
          </p:nvSpPr>
          <p:spPr>
            <a:xfrm>
              <a:off x="0" y="0"/>
              <a:ext cx="6629385" cy="6786418"/>
            </a:xfrm>
            <a:prstGeom prst="rect">
              <a:avLst/>
            </a:prstGeom>
            <a:solidFill>
              <a:srgbClr val="78AA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$city…"/>
            <p:cNvSpPr txBox="1"/>
            <p:nvPr/>
          </p:nvSpPr>
          <p:spPr>
            <a:xfrm>
              <a:off x="164446" y="126284"/>
              <a:ext cx="6300493" cy="6533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$city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"New York" "New York" "London" 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[4] "London"   "Beijing"  "Beijing"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$size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"large" "small" "large" "small"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[5] "large" "small"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$amount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 23  14  22  16 121 121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attr(,"row.names")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1 2 3 4 5 6</a:t>
              </a:r>
            </a:p>
          </p:txBody>
        </p:sp>
      </p:grpSp>
      <p:sp>
        <p:nvSpPr>
          <p:cNvPr id="246" name="Lists"/>
          <p:cNvSpPr txBox="1"/>
          <p:nvPr/>
        </p:nvSpPr>
        <p:spPr>
          <a:xfrm>
            <a:off x="5951708" y="3929203"/>
            <a:ext cx="1865261" cy="123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Lists</a:t>
            </a:r>
          </a:p>
        </p:txBody>
      </p:sp>
      <p:sp>
        <p:nvSpPr>
          <p:cNvPr id="247" name="Models"/>
          <p:cNvSpPr txBox="1"/>
          <p:nvPr/>
        </p:nvSpPr>
        <p:spPr>
          <a:xfrm>
            <a:off x="15117134" y="3929203"/>
            <a:ext cx="3139682" cy="123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2323650" y="3618555"/>
            <a:ext cx="19315076" cy="14953407"/>
            <a:chOff x="38411" y="35111"/>
            <a:chExt cx="19315075" cy="14953406"/>
          </a:xfrm>
        </p:grpSpPr>
        <p:graphicFrame>
          <p:nvGraphicFramePr>
            <p:cNvPr id="250" name="Table"/>
            <p:cNvGraphicFramePr/>
            <p:nvPr/>
          </p:nvGraphicFramePr>
          <p:xfrm>
            <a:off x="38411" y="35111"/>
            <a:ext cx="19315075" cy="1429324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54549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416159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51" name="Table"/>
            <p:cNvGraphicFramePr/>
            <p:nvPr/>
          </p:nvGraphicFramePr>
          <p:xfrm>
            <a:off x="10399759" y="1354509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252" name="Table"/>
            <p:cNvGraphicFramePr/>
            <p:nvPr/>
          </p:nvGraphicFramePr>
          <p:xfrm>
            <a:off x="10399759" y="5785774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253" name="Table"/>
            <p:cNvGraphicFramePr/>
            <p:nvPr/>
          </p:nvGraphicFramePr>
          <p:xfrm>
            <a:off x="10399759" y="10179967"/>
            <a:ext cx="2750107" cy="480855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2"/>
                    </a:ext>
                  </a:extLst>
                </a:tr>
              </a:tbl>
            </a:graphicData>
          </a:graphic>
        </p:graphicFrame>
        <p:sp>
          <p:nvSpPr>
            <p:cNvPr id="254" name="Call:…"/>
            <p:cNvSpPr/>
            <p:nvPr/>
          </p:nvSpPr>
          <p:spPr>
            <a:xfrm>
              <a:off x="14833759" y="1354509"/>
              <a:ext cx="4014834" cy="3895931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/>
                <a:t>lm</a:t>
              </a:r>
              <a:r>
                <a:rPr dirty="0"/>
                <a:t>(formula = </a:t>
              </a:r>
              <a:r>
                <a:rPr dirty="0" err="1"/>
                <a:t>lifeExp</a:t>
              </a:r>
              <a:r>
                <a:rPr dirty="0"/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/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  -65.49586      0.06067 </a:t>
              </a:r>
            </a:p>
          </p:txBody>
        </p:sp>
        <p:sp>
          <p:nvSpPr>
            <p:cNvPr id="255" name="Call:…"/>
            <p:cNvSpPr/>
            <p:nvPr/>
          </p:nvSpPr>
          <p:spPr>
            <a:xfrm>
              <a:off x="14833759" y="5785774"/>
              <a:ext cx="4014834" cy="3895931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/>
                <a:t>lm</a:t>
              </a:r>
              <a:r>
                <a:rPr dirty="0"/>
                <a:t>(formula = </a:t>
              </a:r>
              <a:r>
                <a:rPr dirty="0" err="1"/>
                <a:t>lifeExp</a:t>
              </a:r>
              <a:r>
                <a:rPr dirty="0"/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/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 -139.16529      0.09557  </a:t>
              </a:r>
            </a:p>
          </p:txBody>
        </p:sp>
        <p:sp>
          <p:nvSpPr>
            <p:cNvPr id="256" name="Call:…"/>
            <p:cNvSpPr/>
            <p:nvPr/>
          </p:nvSpPr>
          <p:spPr>
            <a:xfrm>
              <a:off x="14833759" y="10132555"/>
              <a:ext cx="4014834" cy="3895931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/>
                <a:t>lm</a:t>
              </a:r>
              <a:r>
                <a:rPr dirty="0"/>
                <a:t>(formula = </a:t>
              </a:r>
              <a:r>
                <a:rPr dirty="0" err="1"/>
                <a:t>lifeExp</a:t>
              </a:r>
              <a:r>
                <a:rPr dirty="0"/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/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 -139.16529      0.09557  </a:t>
              </a:r>
            </a:p>
          </p:txBody>
        </p:sp>
      </p:grpSp>
      <p:sp>
        <p:nvSpPr>
          <p:cNvPr id="258" name="List Colum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 Columns</a:t>
            </a:r>
          </a:p>
        </p:txBody>
      </p:sp>
      <p:sp>
        <p:nvSpPr>
          <p:cNvPr id="259" name="A table is …an organizational structure …that you can manipulate."/>
          <p:cNvSpPr txBox="1"/>
          <p:nvPr/>
        </p:nvSpPr>
        <p:spPr>
          <a:xfrm>
            <a:off x="2260734" y="2199080"/>
            <a:ext cx="19913332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table is …an organizational structure …that you can manipulate.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62" name="&quot;Data Science&quot;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"Data Science"</a:t>
            </a:r>
          </a:p>
        </p:txBody>
      </p:sp>
      <p:sp>
        <p:nvSpPr>
          <p:cNvPr id="263" name="Line"/>
          <p:cNvSpPr/>
          <p:nvPr/>
        </p:nvSpPr>
        <p:spPr>
          <a:xfrm>
            <a:off x="8441811" y="8522174"/>
            <a:ext cx="231370" cy="114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247" y="18539"/>
                  <a:pt x="10250" y="15369"/>
                  <a:pt x="6671" y="12128"/>
                </a:cubicBezTo>
                <a:cubicBezTo>
                  <a:pt x="2274" y="8147"/>
                  <a:pt x="37" y="4080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4" name="Design Experiment"/>
          <p:cNvSpPr/>
          <p:nvPr/>
        </p:nvSpPr>
        <p:spPr>
          <a:xfrm>
            <a:off x="10379413" y="4084518"/>
            <a:ext cx="3603831" cy="1671215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265" name="Line"/>
          <p:cNvSpPr/>
          <p:nvPr/>
        </p:nvSpPr>
        <p:spPr>
          <a:xfrm>
            <a:off x="8952699" y="5361769"/>
            <a:ext cx="1130592" cy="1213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940" y="17186"/>
                  <a:pt x="6356" y="13063"/>
                  <a:pt x="10195" y="9295"/>
                </a:cubicBezTo>
                <a:cubicBezTo>
                  <a:pt x="13680" y="5875"/>
                  <a:pt x="17498" y="2763"/>
                  <a:pt x="2160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13975342" y="5169138"/>
            <a:ext cx="1333587" cy="120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279" y="3127"/>
                  <a:pt x="10106" y="7102"/>
                  <a:pt x="14325" y="11794"/>
                </a:cubicBezTo>
                <a:cubicBezTo>
                  <a:pt x="17027" y="14800"/>
                  <a:pt x="19463" y="18084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15828260" y="8271768"/>
            <a:ext cx="103741" cy="105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1" h="21600" extrusionOk="0">
                <a:moveTo>
                  <a:pt x="20438" y="0"/>
                </a:moveTo>
                <a:cubicBezTo>
                  <a:pt x="21600" y="3716"/>
                  <a:pt x="20368" y="7436"/>
                  <a:pt x="16751" y="11135"/>
                </a:cubicBezTo>
                <a:cubicBezTo>
                  <a:pt x="13310" y="14656"/>
                  <a:pt x="7715" y="18151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Form Hypothesis"/>
          <p:cNvSpPr/>
          <p:nvPr/>
        </p:nvSpPr>
        <p:spPr>
          <a:xfrm>
            <a:off x="6797979" y="6569025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269" name="Collect…"/>
          <p:cNvSpPr/>
          <p:nvPr/>
        </p:nvSpPr>
        <p:spPr>
          <a:xfrm>
            <a:off x="14016955" y="6569025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270" name="Explore or Test"/>
          <p:cNvSpPr/>
          <p:nvPr/>
        </p:nvSpPr>
        <p:spPr>
          <a:xfrm>
            <a:off x="13252600" y="9652382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271" name="Communicate Results"/>
          <p:cNvSpPr/>
          <p:nvPr/>
        </p:nvSpPr>
        <p:spPr>
          <a:xfrm>
            <a:off x="7666061" y="9652382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  <p:sp>
        <p:nvSpPr>
          <p:cNvPr id="272" name="Line"/>
          <p:cNvSpPr/>
          <p:nvPr/>
        </p:nvSpPr>
        <p:spPr>
          <a:xfrm>
            <a:off x="10086372" y="11335578"/>
            <a:ext cx="4457390" cy="857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46" extrusionOk="0">
                <a:moveTo>
                  <a:pt x="21600" y="0"/>
                </a:moveTo>
                <a:cubicBezTo>
                  <a:pt x="18718" y="11896"/>
                  <a:pt x="15142" y="18984"/>
                  <a:pt x="11389" y="20243"/>
                </a:cubicBezTo>
                <a:cubicBezTo>
                  <a:pt x="7345" y="21600"/>
                  <a:pt x="3327" y="16130"/>
                  <a:pt x="0" y="4736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75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8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9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288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289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290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291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292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293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294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295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296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297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298" name="Communicate Results"/>
          <p:cNvSpPr/>
          <p:nvPr/>
        </p:nvSpPr>
        <p:spPr>
          <a:xfrm>
            <a:off x="10577403" y="11087368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01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02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03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04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05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06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07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325" name="Group"/>
          <p:cNvGrpSpPr/>
          <p:nvPr/>
        </p:nvGrpSpPr>
        <p:grpSpPr>
          <a:xfrm>
            <a:off x="2328394" y="1275394"/>
            <a:ext cx="18848722" cy="11483189"/>
            <a:chOff x="0" y="0"/>
            <a:chExt cx="18848721" cy="11483188"/>
          </a:xfrm>
        </p:grpSpPr>
        <p:sp>
          <p:nvSpPr>
            <p:cNvPr id="308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4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7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0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321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322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Data</a:t>
              </a:r>
            </a:p>
          </p:txBody>
        </p:sp>
        <p:sp>
          <p:nvSpPr>
            <p:cNvPr id="323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324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t> Results</a:t>
              </a:r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121187" y="153092"/>
            <a:ext cx="24097633" cy="13850421"/>
            <a:chOff x="0" y="0"/>
            <a:chExt cx="24097631" cy="13850419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24097632" cy="1385042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472423" y="3905808"/>
              <a:ext cx="22408408" cy="4881166"/>
              <a:chOff x="0" y="0"/>
              <a:chExt cx="22408407" cy="4881164"/>
            </a:xfrm>
          </p:grpSpPr>
          <p:sp>
            <p:nvSpPr>
              <p:cNvPr id="327" name="Import"/>
              <p:cNvSpPr txBox="1"/>
              <p:nvPr/>
            </p:nvSpPr>
            <p:spPr>
              <a:xfrm>
                <a:off x="0" y="2174138"/>
                <a:ext cx="3604680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Import</a:t>
                </a:r>
              </a:p>
            </p:txBody>
          </p:sp>
          <p:sp>
            <p:nvSpPr>
              <p:cNvPr id="328" name="Tidy"/>
              <p:cNvSpPr txBox="1"/>
              <p:nvPr/>
            </p:nvSpPr>
            <p:spPr>
              <a:xfrm>
                <a:off x="4729277" y="2174138"/>
                <a:ext cx="2064438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Tidy</a:t>
                </a:r>
              </a:p>
            </p:txBody>
          </p:sp>
          <p:sp>
            <p:nvSpPr>
              <p:cNvPr id="329" name="Visualize"/>
              <p:cNvSpPr txBox="1"/>
              <p:nvPr/>
            </p:nvSpPr>
            <p:spPr>
              <a:xfrm>
                <a:off x="8812622" y="0"/>
                <a:ext cx="3604681" cy="124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Visualize</a:t>
                </a:r>
              </a:p>
            </p:txBody>
          </p:sp>
          <p:sp>
            <p:nvSpPr>
              <p:cNvPr id="330" name="Transform"/>
              <p:cNvSpPr txBox="1"/>
              <p:nvPr/>
            </p:nvSpPr>
            <p:spPr>
              <a:xfrm>
                <a:off x="8247430" y="3631245"/>
                <a:ext cx="3604681" cy="124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Transform</a:t>
                </a:r>
              </a:p>
            </p:txBody>
          </p:sp>
          <p:sp>
            <p:nvSpPr>
              <p:cNvPr id="331" name="Model"/>
              <p:cNvSpPr txBox="1"/>
              <p:nvPr/>
            </p:nvSpPr>
            <p:spPr>
              <a:xfrm>
                <a:off x="11997373" y="2174138"/>
                <a:ext cx="3604681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Model</a:t>
                </a:r>
              </a:p>
            </p:txBody>
          </p:sp>
          <p:sp>
            <p:nvSpPr>
              <p:cNvPr id="332" name="Communicate"/>
              <p:cNvSpPr txBox="1"/>
              <p:nvPr/>
            </p:nvSpPr>
            <p:spPr>
              <a:xfrm>
                <a:off x="16817827" y="2174138"/>
                <a:ext cx="5590581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Communicate</a:t>
                </a:r>
              </a:p>
            </p:txBody>
          </p:sp>
        </p:grpSp>
      </p:grpSp>
      <p:grpSp>
        <p:nvGrpSpPr>
          <p:cNvPr id="341" name="Group"/>
          <p:cNvGrpSpPr/>
          <p:nvPr/>
        </p:nvGrpSpPr>
        <p:grpSpPr>
          <a:xfrm>
            <a:off x="3992772" y="4758175"/>
            <a:ext cx="13545980" cy="5461081"/>
            <a:chOff x="0" y="0"/>
            <a:chExt cx="13545978" cy="5461079"/>
          </a:xfrm>
        </p:grpSpPr>
        <p:sp>
          <p:nvSpPr>
            <p:cNvPr id="335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779813" y="2844773"/>
            <a:ext cx="22824374" cy="8573898"/>
            <a:chOff x="0" y="0"/>
            <a:chExt cx="22824372" cy="8573897"/>
          </a:xfrm>
        </p:grpSpPr>
        <p:sp>
          <p:nvSpPr>
            <p:cNvPr id="342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3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34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346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0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3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16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1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22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5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2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499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99"/>
                            </p:stCondLst>
                            <p:childTnLst>
                              <p:par>
                                <p:cTn id="38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99"/>
                            </p:stCondLst>
                            <p:childTnLst>
                              <p:par>
                                <p:cTn id="42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  <p:bldP spid="334" grpId="9" animBg="1" advAuto="0"/>
      <p:bldP spid="341" grpId="10" animBg="1" advAuto="0"/>
      <p:bldP spid="344" grpId="11" animBg="1" advAuto="0"/>
      <p:bldP spid="345" grpId="1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49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350" name="Tidy functions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also expect and return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53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54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6674">
              <a:spcBef>
                <a:spcPts val="2900"/>
              </a:spcBef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63778" indent="-763778" algn="l" defTabSz="566674">
              <a:spcBef>
                <a:spcPts val="2900"/>
              </a:spcBef>
              <a:buSzPct val="100000"/>
              <a:buAutoNum type="arabicPeriod"/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It is 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data frame </a:t>
            </a:r>
            <a:r>
              <a:t>(e.g. tibble)</a:t>
            </a:r>
          </a:p>
          <a:p>
            <a:pPr marL="763778" indent="-763778" algn="l" defTabSz="566674">
              <a:spcBef>
                <a:spcPts val="2900"/>
              </a:spcBef>
              <a:buSzPct val="100000"/>
              <a:buAutoNum type="arabicPeriod"/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63778" indent="-763778" algn="l" defTabSz="566674">
              <a:spcBef>
                <a:spcPts val="2900"/>
              </a:spcBef>
              <a:buSzPct val="100000"/>
              <a:buAutoNum type="arabicPeriod"/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</p:txBody>
      </p:sp>
      <p:pic>
        <p:nvPicPr>
          <p:cNvPr id="355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>
            <a:extLst/>
          </a:blip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1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56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2" build="p" bldLvl="5" animBg="1" advAuto="0"/>
      <p:bldP spid="361" grpId="1" animBg="1" advAuto="0"/>
      <p:bldP spid="361" grpId="4" animBg="1" advAuto="0"/>
      <p:bldP spid="369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&quot;Better experimental design  = simpler statistics.…"/>
          <p:cNvSpPr txBox="1"/>
          <p:nvPr/>
        </p:nvSpPr>
        <p:spPr>
          <a:xfrm>
            <a:off x="967409" y="4190999"/>
            <a:ext cx="22449183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"Better experimental design  = simpler statistics.</a:t>
            </a:r>
          </a:p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Jenny Bryan (2016)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91" name="Re-introduce yourself to the people at your table. Then login to your rstudio.cloud project."/>
          <p:cNvSpPr txBox="1">
            <a:spLocks noGrp="1"/>
          </p:cNvSpPr>
          <p:nvPr>
            <p:ph type="body" idx="4294967295"/>
          </p:nvPr>
        </p:nvSpPr>
        <p:spPr>
          <a:xfrm>
            <a:off x="1236872" y="3482790"/>
            <a:ext cx="21910255" cy="67504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Re-introduce yourself to the people at your table. Then login to your rstudio.cloud project.</a:t>
            </a:r>
          </a:p>
        </p:txBody>
      </p:sp>
      <p:pic>
        <p:nvPicPr>
          <p:cNvPr id="9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7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37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37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377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9148">
              <a:defRPr sz="6016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</a:t>
            </a:r>
          </a:p>
        </p:txBody>
      </p:sp>
      <p:sp>
        <p:nvSpPr>
          <p:cNvPr id="37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37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38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38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91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392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393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394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</a:t>
            </a:r>
          </a:p>
        </p:txBody>
      </p:sp>
      <p:sp>
        <p:nvSpPr>
          <p:cNvPr id="395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396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397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3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4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40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08" name="Day 2"/>
          <p:cNvSpPr txBox="1"/>
          <p:nvPr/>
        </p:nvSpPr>
        <p:spPr>
          <a:xfrm>
            <a:off x="4007752" y="73828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Day 2</a:t>
            </a:r>
          </a:p>
        </p:txBody>
      </p:sp>
      <p:graphicFrame>
        <p:nvGraphicFramePr>
          <p:cNvPr id="409" name="Table"/>
          <p:cNvGraphicFramePr/>
          <p:nvPr/>
        </p:nvGraphicFramePr>
        <p:xfrm>
          <a:off x="6162758" y="3418189"/>
          <a:ext cx="12058483" cy="9559527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ReIntroduction and 
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9:00 - 10:45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Morning Break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10:45 - 11:00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11:00 - 12:30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Lunch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12:30 - 1:30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Modeling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1:30 - 3:15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Afternoon Break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3:15 - 3:30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 Columns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3:30 - 5:00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12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tidyverse</a:t>
            </a:r>
          </a:p>
        </p:txBody>
      </p:sp>
      <p:sp>
        <p:nvSpPr>
          <p:cNvPr id="413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R package that serves as a short cut for installing and loading the components of the tidyverse.</a:t>
            </a:r>
          </a:p>
        </p:txBody>
      </p:sp>
      <p:grpSp>
        <p:nvGrpSpPr>
          <p:cNvPr id="423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414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5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6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7" name="Triangle"/>
            <p:cNvSpPr/>
            <p:nvPr/>
          </p:nvSpPr>
          <p:spPr>
            <a:xfrm rot="10800000" flipH="1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8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9" name="Triangle"/>
            <p:cNvSpPr/>
            <p:nvPr/>
          </p:nvSpPr>
          <p:spPr>
            <a:xfrm rot="16200000" flipH="1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0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1" name="Triangle"/>
            <p:cNvSpPr/>
            <p:nvPr/>
          </p:nvSpPr>
          <p:spPr>
            <a:xfrm rot="10800000" flipH="1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2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24" name="Rectangle"/>
          <p:cNvSpPr/>
          <p:nvPr/>
        </p:nvSpPr>
        <p:spPr>
          <a:xfrm>
            <a:off x="5374599" y="6470103"/>
            <a:ext cx="12952956" cy="25554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5" name="# install.packages(&quot;tidyverse&quot;)…"/>
          <p:cNvSpPr txBox="1"/>
          <p:nvPr/>
        </p:nvSpPr>
        <p:spPr>
          <a:xfrm>
            <a:off x="5739319" y="6801980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library(tidyverse)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5" name="tidyverse.png" descr="tidyverse.png"/>
          <p:cNvPicPr>
            <a:picLocks noChangeAspect="1"/>
          </p:cNvPicPr>
          <p:nvPr/>
        </p:nvPicPr>
        <p:blipFill>
          <a:blip r:embed="rId3">
            <a:extLst/>
          </a:blip>
          <a:srcRect l="38784" t="5076" r="22328" b="25750"/>
          <a:stretch>
            <a:fillRect/>
          </a:stretch>
        </p:blipFill>
        <p:spPr>
          <a:xfrm>
            <a:off x="7889478" y="2553096"/>
            <a:ext cx="8605004" cy="8609919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09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10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11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12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13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14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115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116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117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118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119" name="Communicate Results"/>
          <p:cNvSpPr/>
          <p:nvPr/>
        </p:nvSpPr>
        <p:spPr>
          <a:xfrm>
            <a:off x="10577403" y="11087368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  <p:grpSp>
        <p:nvGrpSpPr>
          <p:cNvPr id="122" name="Group"/>
          <p:cNvGrpSpPr/>
          <p:nvPr/>
        </p:nvGrpSpPr>
        <p:grpSpPr>
          <a:xfrm>
            <a:off x="8640112" y="4234435"/>
            <a:ext cx="7103776" cy="5234429"/>
            <a:chOff x="0" y="0"/>
            <a:chExt cx="7103774" cy="5234428"/>
          </a:xfrm>
        </p:grpSpPr>
        <p:sp>
          <p:nvSpPr>
            <p:cNvPr id="120" name="Rectangle"/>
            <p:cNvSpPr/>
            <p:nvPr/>
          </p:nvSpPr>
          <p:spPr>
            <a:xfrm>
              <a:off x="0" y="0"/>
              <a:ext cx="7103775" cy="523442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21" name="R-logo.001.png" descr="R-logo.00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004" t="18912" r="54323" b="19729"/>
            <a:stretch>
              <a:fillRect/>
            </a:stretch>
          </p:blipFill>
          <p:spPr>
            <a:xfrm>
              <a:off x="241031" y="116390"/>
              <a:ext cx="6183947" cy="5001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2" animBg="1" advAuto="0"/>
      <p:bldP spid="12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25" name="tidyverse.png" descr="tidyverse.png"/>
          <p:cNvPicPr>
            <a:picLocks noChangeAspect="1"/>
          </p:cNvPicPr>
          <p:nvPr/>
        </p:nvPicPr>
        <p:blipFill>
          <a:blip r:embed="rId3">
            <a:extLst/>
          </a:blip>
          <a:srcRect l="38784" t="5076" r="22328" b="25750"/>
          <a:stretch>
            <a:fillRect/>
          </a:stretch>
        </p:blipFill>
        <p:spPr>
          <a:xfrm>
            <a:off x="7889478" y="2553096"/>
            <a:ext cx="8605004" cy="860991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4" y="1275394"/>
            <a:ext cx="18848722" cy="11483189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t> Results</a:t>
              </a:r>
            </a:p>
          </p:txBody>
        </p:sp>
      </p:grpSp>
      <p:grpSp>
        <p:nvGrpSpPr>
          <p:cNvPr id="157" name="Group"/>
          <p:cNvGrpSpPr/>
          <p:nvPr/>
        </p:nvGrpSpPr>
        <p:grpSpPr>
          <a:xfrm>
            <a:off x="593611" y="4058901"/>
            <a:ext cx="22408409" cy="4881166"/>
            <a:chOff x="0" y="0"/>
            <a:chExt cx="22408408" cy="4881165"/>
          </a:xfrm>
        </p:grpSpPr>
        <p:sp>
          <p:nvSpPr>
            <p:cNvPr id="151" name="Import"/>
            <p:cNvSpPr txBox="1"/>
            <p:nvPr/>
          </p:nvSpPr>
          <p:spPr>
            <a:xfrm>
              <a:off x="0" y="2174138"/>
              <a:ext cx="3604680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Import</a:t>
              </a:r>
            </a:p>
          </p:txBody>
        </p:sp>
        <p:sp>
          <p:nvSpPr>
            <p:cNvPr id="152" name="Tidy"/>
            <p:cNvSpPr txBox="1"/>
            <p:nvPr/>
          </p:nvSpPr>
          <p:spPr>
            <a:xfrm>
              <a:off x="4729277" y="2174138"/>
              <a:ext cx="2064438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Tidy</a:t>
              </a:r>
            </a:p>
          </p:txBody>
        </p:sp>
        <p:sp>
          <p:nvSpPr>
            <p:cNvPr id="153" name="Visualize"/>
            <p:cNvSpPr txBox="1"/>
            <p:nvPr/>
          </p:nvSpPr>
          <p:spPr>
            <a:xfrm>
              <a:off x="8812622" y="0"/>
              <a:ext cx="3604681" cy="124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Visualize</a:t>
              </a:r>
            </a:p>
          </p:txBody>
        </p:sp>
        <p:sp>
          <p:nvSpPr>
            <p:cNvPr id="154" name="Transform"/>
            <p:cNvSpPr txBox="1"/>
            <p:nvPr/>
          </p:nvSpPr>
          <p:spPr>
            <a:xfrm>
              <a:off x="8008889" y="3631245"/>
              <a:ext cx="3712587" cy="124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Transform</a:t>
              </a:r>
            </a:p>
          </p:txBody>
        </p:sp>
        <p:sp>
          <p:nvSpPr>
            <p:cNvPr id="155" name="Model"/>
            <p:cNvSpPr txBox="1"/>
            <p:nvPr/>
          </p:nvSpPr>
          <p:spPr>
            <a:xfrm>
              <a:off x="11997373" y="2174138"/>
              <a:ext cx="3604681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Model</a:t>
              </a:r>
            </a:p>
          </p:txBody>
        </p:sp>
        <p:sp>
          <p:nvSpPr>
            <p:cNvPr id="156" name="Communicate"/>
            <p:cNvSpPr txBox="1"/>
            <p:nvPr/>
          </p:nvSpPr>
          <p:spPr>
            <a:xfrm>
              <a:off x="16817827" y="2174138"/>
              <a:ext cx="5590581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Communicate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3992772" y="4758175"/>
            <a:ext cx="13545980" cy="5461081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779813" y="2844773"/>
            <a:ext cx="22824374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xit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000" fill="hold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2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3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9" dur="10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9" presetClass="exit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3" dur="10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9" presetClass="exit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7" dur="10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9" presetClass="exit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1" dur="10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9" presetClass="exit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5" dur="10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9" presetClass="exit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9" dur="10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499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499"/>
                            </p:stCondLst>
                            <p:childTnLst>
                              <p:par>
                                <p:cTn id="70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99"/>
                            </p:stCondLst>
                            <p:childTnLst>
                              <p:par>
                                <p:cTn id="74" presetID="9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2" animBg="1" advAuto="0"/>
      <p:bldP spid="126" grpId="14" animBg="1" advAuto="0"/>
      <p:bldP spid="127" grpId="15" animBg="1" advAuto="0"/>
      <p:bldP spid="128" grpId="13" animBg="1" advAuto="0"/>
      <p:bldP spid="129" grpId="12" animBg="1" advAuto="0"/>
      <p:bldP spid="130" grpId="16" animBg="1" advAuto="0"/>
      <p:bldP spid="131" grpId="11" animBg="1" advAuto="0"/>
      <p:bldP spid="132" grpId="10" animBg="1" advAuto="0"/>
      <p:bldP spid="150" grpId="1" animBg="1" advAuto="0"/>
      <p:bldP spid="157" grpId="17" animBg="1" advAuto="0"/>
      <p:bldP spid="164" grpId="18" animBg="1" advAuto="0"/>
      <p:bldP spid="167" grpId="19" animBg="1" advAuto="0"/>
      <p:bldP spid="168" grpId="2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172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</a:t>
            </a:r>
            <a:r>
              <a:rPr dirty="0" smtClean="0"/>
              <a:t>if</a:t>
            </a:r>
            <a:r>
              <a:rPr dirty="0"/>
              <a:t>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179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174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bldLvl="5" animBg="1" advAuto="0"/>
      <p:bldP spid="179" grpId="2" animBg="1" advAuto="0"/>
      <p:bldP spid="179" grpId="4" animBg="1" advAuto="0"/>
      <p:bldP spid="187" grpId="3" animBg="1" advAuto="0"/>
      <p:bldP spid="187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9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9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93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4" name="filter(df, year == 2000)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df, year == 2000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Table"/>
          <p:cNvGraphicFramePr/>
          <p:nvPr/>
        </p:nvGraphicFramePr>
        <p:xfrm>
          <a:off x="1345889" y="4013200"/>
          <a:ext cx="66675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97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9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200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1" name="filter(df, year == 2000)…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filter(df, year == 2000)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df, -year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Table"/>
          <p:cNvGraphicFramePr/>
          <p:nvPr/>
        </p:nvGraphicFramePr>
        <p:xfrm>
          <a:off x="1345889" y="4013200"/>
          <a:ext cx="66675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0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206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7" name="filter(df, year == 2000)…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filter(df, year == 2000)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select(df, -year)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mutate(</a:t>
            </a:r>
            <a:r>
              <a:t>df, rate = cases / pop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208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rate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0.00046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rate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0.00046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0.00017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1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213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filter(df, year == 2000)…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filter(df, year == 2000)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select(df, -year)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mutate(df, rate = cases / pop)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summarise(</a:t>
            </a:r>
            <a:r>
              <a:t>df, avg = mean(rate)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215" name="Table"/>
          <p:cNvGraphicFramePr/>
          <p:nvPr/>
        </p:nvGraphicFramePr>
        <p:xfrm>
          <a:off x="1345889" y="8595587"/>
          <a:ext cx="22225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avg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0.00025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6" name="Arrow"/>
          <p:cNvSpPr/>
          <p:nvPr/>
        </p:nvSpPr>
        <p:spPr>
          <a:xfrm rot="5400000">
            <a:off x="1938349" y="7580201"/>
            <a:ext cx="1037580" cy="692210"/>
          </a:xfrm>
          <a:prstGeom prst="rightArrow">
            <a:avLst>
              <a:gd name="adj1" fmla="val 50356"/>
              <a:gd name="adj2" fmla="val 61214"/>
            </a:avLst>
          </a:prstGeom>
          <a:solidFill>
            <a:srgbClr val="53585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99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99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2" animBg="1" advAuto="0"/>
      <p:bldP spid="216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1154</Words>
  <Application>Microsoft Office PowerPoint</Application>
  <PresentationFormat>Custom</PresentationFormat>
  <Paragraphs>477</Paragraphs>
  <Slides>24</Slides>
  <Notes>0</Notes>
  <HiddenSlides>10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White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Jindrich Lacko</cp:lastModifiedBy>
  <cp:revision>4</cp:revision>
  <dcterms:modified xsi:type="dcterms:W3CDTF">2019-09-26T08:09:36Z</dcterms:modified>
</cp:coreProperties>
</file>